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271" r:id="rId2"/>
    <p:sldId id="281" r:id="rId3"/>
    <p:sldId id="282" r:id="rId4"/>
    <p:sldId id="283" r:id="rId5"/>
    <p:sldId id="284" r:id="rId6"/>
    <p:sldId id="285" r:id="rId7"/>
    <p:sldId id="262" r:id="rId8"/>
    <p:sldId id="263" r:id="rId9"/>
    <p:sldId id="264" r:id="rId10"/>
    <p:sldId id="286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5803"/>
    <a:srgbClr val="FF3399"/>
    <a:srgbClr val="E85703"/>
    <a:srgbClr val="DFDFFF"/>
    <a:srgbClr val="CCEDFF"/>
    <a:srgbClr val="FFE7E8"/>
    <a:srgbClr val="FFFFCC"/>
    <a:srgbClr val="F5DE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93"/>
    <p:restoredTop sz="94551"/>
  </p:normalViewPr>
  <p:slideViewPr>
    <p:cSldViewPr>
      <p:cViewPr varScale="1">
        <p:scale>
          <a:sx n="152" d="100"/>
          <a:sy n="152" d="100"/>
        </p:scale>
        <p:origin x="1576" y="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42" d="100"/>
        <a:sy n="142" d="100"/>
      </p:scale>
      <p:origin x="0" y="0"/>
    </p:cViewPr>
  </p:sorterViewPr>
  <p:notesViewPr>
    <p:cSldViewPr showGuides="1">
      <p:cViewPr varScale="1">
        <p:scale>
          <a:sx n="109" d="100"/>
          <a:sy n="109" d="100"/>
        </p:scale>
        <p:origin x="4728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9273A0F-3B13-D841-A707-03B4216EA83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y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040A439-2D68-154D-B9B4-0E0203E2295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142F29-83C6-0443-AA30-FBDFE7C021E6}" type="datetimeFigureOut">
              <a:rPr lang="cy-GB" smtClean="0"/>
              <a:t>14/11/19</a:t>
            </a:fld>
            <a:endParaRPr lang="cy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A31725-2096-6A46-9ED8-F573F702F81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y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8BFD3B-98B1-4D4C-A1FF-670C78041FF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8E6625-9A6A-BA41-B539-684CA802E7C3}" type="slidenum">
              <a:rPr lang="cy-GB" smtClean="0"/>
              <a:t>‹#›</a:t>
            </a:fld>
            <a:endParaRPr lang="cy-GB"/>
          </a:p>
        </p:txBody>
      </p:sp>
    </p:spTree>
    <p:extLst>
      <p:ext uri="{BB962C8B-B14F-4D97-AF65-F5344CB8AC3E}">
        <p14:creationId xmlns:p14="http://schemas.microsoft.com/office/powerpoint/2010/main" val="39050288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y-GB" noProof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928E9A-947C-4D8E-9B83-D6CC267356BF}" type="datetimeFigureOut">
              <a:rPr lang="cy-GB" noProof="0" smtClean="0"/>
              <a:t>14/11/19</a:t>
            </a:fld>
            <a:endParaRPr lang="cy-GB" noProof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y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y-GB" noProof="0"/>
              <a:t>Click to edit Master text styles</a:t>
            </a:r>
          </a:p>
          <a:p>
            <a:pPr lvl="1"/>
            <a:r>
              <a:rPr lang="cy-GB" noProof="0"/>
              <a:t>Second level</a:t>
            </a:r>
          </a:p>
          <a:p>
            <a:pPr lvl="2"/>
            <a:r>
              <a:rPr lang="cy-GB" noProof="0"/>
              <a:t>Third level</a:t>
            </a:r>
          </a:p>
          <a:p>
            <a:pPr lvl="3"/>
            <a:r>
              <a:rPr lang="cy-GB" noProof="0"/>
              <a:t>Fourth level</a:t>
            </a:r>
          </a:p>
          <a:p>
            <a:pPr lvl="4"/>
            <a:r>
              <a:rPr lang="cy-GB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y-GB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7F6DF4-31BE-4F35-8181-1A38D60EE214}" type="slidenum">
              <a:rPr lang="cy-GB" noProof="0" smtClean="0"/>
              <a:t>‹#›</a:t>
            </a:fld>
            <a:endParaRPr lang="cy-GB" noProof="0"/>
          </a:p>
        </p:txBody>
      </p:sp>
    </p:spTree>
    <p:extLst>
      <p:ext uri="{BB962C8B-B14F-4D97-AF65-F5344CB8AC3E}">
        <p14:creationId xmlns:p14="http://schemas.microsoft.com/office/powerpoint/2010/main" val="25923004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5229200"/>
            <a:ext cx="8640960" cy="1080120"/>
          </a:xfrm>
        </p:spPr>
        <p:txBody>
          <a:bodyPr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cy-GB" noProof="0"/>
              <a:t>Click to edit Master 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64E98AA-961E-7B44-97C4-201C4FF0C9A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3223" y="223649"/>
            <a:ext cx="6797555" cy="5145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203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>
            <a:extLst>
              <a:ext uri="{FF2B5EF4-FFF2-40B4-BE49-F238E27FC236}">
                <a16:creationId xmlns:a16="http://schemas.microsoft.com/office/drawing/2014/main" id="{706B73EC-6CC0-1D48-A5EA-30925FC36177}"/>
              </a:ext>
            </a:extLst>
          </p:cNvPr>
          <p:cNvSpPr/>
          <p:nvPr userDrawn="1"/>
        </p:nvSpPr>
        <p:spPr>
          <a:xfrm>
            <a:off x="393317" y="843258"/>
            <a:ext cx="8357366" cy="5322046"/>
          </a:xfrm>
          <a:prstGeom prst="round2DiagRect">
            <a:avLst/>
          </a:prstGeom>
          <a:solidFill>
            <a:schemeClr val="bg1"/>
          </a:solidFill>
          <a:ln>
            <a:solidFill>
              <a:srgbClr val="F5DE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0" y="836712"/>
            <a:ext cx="6480720" cy="720080"/>
          </a:xfrm>
        </p:spPr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cy-GB" noProof="0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628800"/>
            <a:ext cx="7920880" cy="4248473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spcBef>
                <a:spcPts val="1600"/>
              </a:spcBef>
              <a:buNone/>
              <a:defRPr sz="2400"/>
            </a:lvl1pPr>
            <a:lvl2pPr marL="273050" indent="-266700">
              <a:lnSpc>
                <a:spcPct val="90000"/>
              </a:lnSpc>
              <a:spcBef>
                <a:spcPts val="1600"/>
              </a:spcBef>
              <a:buFont typeface="Arial" panose="020B0604020202020204" pitchFamily="34" charset="0"/>
              <a:buChar char="•"/>
              <a:tabLst/>
              <a:defRPr sz="2400"/>
            </a:lvl2pPr>
          </a:lstStyle>
          <a:p>
            <a:pPr lvl="0"/>
            <a:r>
              <a:rPr lang="cy-GB" noProof="0" dirty="0"/>
              <a:t>Click to edit Master text styles</a:t>
            </a:r>
          </a:p>
          <a:p>
            <a:pPr lvl="1"/>
            <a:r>
              <a:rPr lang="cy-GB" noProof="0" dirty="0"/>
              <a:t>Second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52A0A6D-91F0-9249-831C-12D7490F8D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0352" y="161196"/>
            <a:ext cx="1368152" cy="1035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26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>
            <a:extLst>
              <a:ext uri="{FF2B5EF4-FFF2-40B4-BE49-F238E27FC236}">
                <a16:creationId xmlns:a16="http://schemas.microsoft.com/office/drawing/2014/main" id="{706B73EC-6CC0-1D48-A5EA-30925FC36177}"/>
              </a:ext>
            </a:extLst>
          </p:cNvPr>
          <p:cNvSpPr/>
          <p:nvPr userDrawn="1"/>
        </p:nvSpPr>
        <p:spPr>
          <a:xfrm>
            <a:off x="393317" y="843258"/>
            <a:ext cx="8357366" cy="5322046"/>
          </a:xfrm>
          <a:prstGeom prst="round2DiagRect">
            <a:avLst/>
          </a:prstGeom>
          <a:solidFill>
            <a:schemeClr val="bg1"/>
          </a:solidFill>
          <a:ln>
            <a:solidFill>
              <a:srgbClr val="F5DE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0" y="836712"/>
            <a:ext cx="6480720" cy="720080"/>
          </a:xfrm>
        </p:spPr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cy-GB" noProof="0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1580" y="1628800"/>
            <a:ext cx="7560840" cy="4392488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1800"/>
              </a:spcBef>
              <a:buNone/>
              <a:defRPr sz="2800"/>
            </a:lvl1pPr>
            <a:lvl2pPr marL="288925" indent="-288925" algn="l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tabLst/>
              <a:defRPr sz="2800"/>
            </a:lvl2pPr>
          </a:lstStyle>
          <a:p>
            <a:pPr lvl="0"/>
            <a:r>
              <a:rPr lang="cy-GB" noProof="0" dirty="0"/>
              <a:t>Click to edit Master text styles</a:t>
            </a:r>
          </a:p>
          <a:p>
            <a:pPr lvl="1"/>
            <a:r>
              <a:rPr lang="cy-GB" noProof="0" dirty="0"/>
              <a:t>Second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52A0A6D-91F0-9249-831C-12D7490F8D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0352" y="161196"/>
            <a:ext cx="1368152" cy="1035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1407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>
            <a:extLst>
              <a:ext uri="{FF2B5EF4-FFF2-40B4-BE49-F238E27FC236}">
                <a16:creationId xmlns:a16="http://schemas.microsoft.com/office/drawing/2014/main" id="{706B73EC-6CC0-1D48-A5EA-30925FC36177}"/>
              </a:ext>
            </a:extLst>
          </p:cNvPr>
          <p:cNvSpPr/>
          <p:nvPr userDrawn="1"/>
        </p:nvSpPr>
        <p:spPr>
          <a:xfrm>
            <a:off x="393317" y="843258"/>
            <a:ext cx="8357366" cy="5322046"/>
          </a:xfrm>
          <a:prstGeom prst="round2DiagRect">
            <a:avLst/>
          </a:prstGeom>
          <a:solidFill>
            <a:schemeClr val="bg1"/>
          </a:solidFill>
          <a:ln>
            <a:solidFill>
              <a:srgbClr val="F5DE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0" y="836712"/>
            <a:ext cx="6480720" cy="720080"/>
          </a:xfrm>
        </p:spPr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cy-GB" noProof="0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1628800"/>
            <a:ext cx="3780420" cy="4392488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1800"/>
              </a:spcBef>
              <a:buNone/>
              <a:defRPr sz="2800"/>
            </a:lvl1pPr>
            <a:lvl2pPr marL="360363" indent="-354013" algn="l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tabLst/>
              <a:defRPr sz="2800"/>
            </a:lvl2pPr>
          </a:lstStyle>
          <a:p>
            <a:pPr lvl="0"/>
            <a:r>
              <a:rPr lang="cy-GB" noProof="0" dirty="0"/>
              <a:t>Click to edit Master text styles</a:t>
            </a:r>
          </a:p>
          <a:p>
            <a:pPr lvl="1"/>
            <a:r>
              <a:rPr lang="cy-GB" noProof="0" dirty="0"/>
              <a:t>Second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52A0A6D-91F0-9249-831C-12D7490F8D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0352" y="161196"/>
            <a:ext cx="1368152" cy="1035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7697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>
            <a:extLst>
              <a:ext uri="{FF2B5EF4-FFF2-40B4-BE49-F238E27FC236}">
                <a16:creationId xmlns:a16="http://schemas.microsoft.com/office/drawing/2014/main" id="{706B73EC-6CC0-1D48-A5EA-30925FC36177}"/>
              </a:ext>
            </a:extLst>
          </p:cNvPr>
          <p:cNvSpPr/>
          <p:nvPr userDrawn="1"/>
        </p:nvSpPr>
        <p:spPr>
          <a:xfrm>
            <a:off x="393317" y="843258"/>
            <a:ext cx="8357366" cy="5322046"/>
          </a:xfrm>
          <a:prstGeom prst="round2DiagRect">
            <a:avLst/>
          </a:prstGeom>
          <a:solidFill>
            <a:schemeClr val="bg1"/>
          </a:solidFill>
          <a:ln>
            <a:solidFill>
              <a:srgbClr val="F5DE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0" y="836712"/>
            <a:ext cx="6480720" cy="720080"/>
          </a:xfrm>
        </p:spPr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cy-GB" noProof="0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1580" y="1628800"/>
            <a:ext cx="7560840" cy="4392488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600"/>
              </a:spcBef>
              <a:buNone/>
              <a:defRPr sz="1400"/>
            </a:lvl1pPr>
            <a:lvl2pPr marL="227013" indent="-227013" algn="l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/>
              <a:defRPr sz="1400"/>
            </a:lvl2pPr>
          </a:lstStyle>
          <a:p>
            <a:pPr lvl="0"/>
            <a:r>
              <a:rPr lang="cy-GB" noProof="0" dirty="0"/>
              <a:t>Click to edit Master text styles</a:t>
            </a:r>
          </a:p>
          <a:p>
            <a:pPr lvl="1"/>
            <a:r>
              <a:rPr lang="cy-GB" noProof="0" dirty="0"/>
              <a:t>Second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52A0A6D-91F0-9249-831C-12D7490F8D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0352" y="161196"/>
            <a:ext cx="1368152" cy="1035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46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ody 5">
    <p:bg>
      <p:bgPr>
        <a:blipFill dpi="0" rotWithShape="1">
          <a:blip r:embed="rId2">
            <a:alphaModFix amt="4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0" y="836712"/>
            <a:ext cx="6480720" cy="720080"/>
          </a:xfrm>
        </p:spPr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cy-GB" noProof="0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1580" y="1628800"/>
            <a:ext cx="7560840" cy="4392488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600"/>
              </a:spcBef>
              <a:buNone/>
              <a:defRPr sz="1400"/>
            </a:lvl1pPr>
            <a:lvl2pPr marL="179388" indent="-173038" algn="l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/>
              <a:defRPr sz="1400"/>
            </a:lvl2pPr>
          </a:lstStyle>
          <a:p>
            <a:pPr lvl="0"/>
            <a:r>
              <a:rPr lang="cy-GB" noProof="0" dirty="0"/>
              <a:t>Click to edit Master text styles</a:t>
            </a:r>
          </a:p>
          <a:p>
            <a:pPr lvl="1"/>
            <a:r>
              <a:rPr lang="cy-GB" noProof="0" dirty="0"/>
              <a:t>Second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52A0A6D-91F0-9249-831C-12D7490F8D6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0352" y="161196"/>
            <a:ext cx="1368152" cy="1035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524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noProof="0" dirty="0"/>
              <a:t>Click to edit Master title style</a:t>
            </a:r>
            <a:endParaRPr lang="cy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cy-GB" noProof="0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172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  <p:sldLayoutId id="2147483666" r:id="rId4"/>
    <p:sldLayoutId id="2147483665" r:id="rId5"/>
    <p:sldLayoutId id="2147483667" r:id="rId6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rgbClr val="E85803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5000"/>
        </a:lnSpc>
        <a:spcBef>
          <a:spcPts val="800"/>
        </a:spcBef>
        <a:buFont typeface="Arial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95000"/>
        </a:lnSpc>
        <a:spcBef>
          <a:spcPts val="8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93CB8-E138-3548-A251-1CEA7D2CFD9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cy-GB" sz="3600" dirty="0"/>
              <a:t>Cam 10: </a:t>
            </a:r>
            <a:r>
              <a:rPr lang="cy-GB" dirty="0"/>
              <a:t>Dylunio ymgyrch hysbysebu</a:t>
            </a:r>
            <a:endParaRPr lang="cy-GB" sz="3600" dirty="0"/>
          </a:p>
        </p:txBody>
      </p:sp>
    </p:spTree>
    <p:extLst>
      <p:ext uri="{BB962C8B-B14F-4D97-AF65-F5344CB8AC3E}">
        <p14:creationId xmlns:p14="http://schemas.microsoft.com/office/powerpoint/2010/main" val="18380584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D7612A-3EC2-B549-B1F0-4DCACC1E22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y-GB" dirty="0"/>
              <a:t>Dyluniwch eich deunydd pacio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5A4A46-4644-2C42-944C-FAAC9DD40E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cy-GB" dirty="0"/>
              <a:t>Dyluniwch a gwnewch y deunydd pacio ar gyfer eich cynnyrch.</a:t>
            </a:r>
            <a:endParaRPr lang="en-GB" dirty="0"/>
          </a:p>
          <a:p>
            <a:pPr>
              <a:spcBef>
                <a:spcPts val="1200"/>
              </a:spcBef>
            </a:pPr>
            <a:r>
              <a:rPr lang="cy-GB" dirty="0">
                <a:solidFill>
                  <a:srgbClr val="E85803"/>
                </a:solidFill>
              </a:rPr>
              <a:t>Meddyliwch am y deunyddiau y byddwch chi’n eu defnyddio.</a:t>
            </a:r>
            <a:endParaRPr lang="en-GB" dirty="0">
              <a:solidFill>
                <a:srgbClr val="E85803"/>
              </a:solidFill>
            </a:endParaRPr>
          </a:p>
          <a:p>
            <a:pPr>
              <a:spcBef>
                <a:spcPts val="1200"/>
              </a:spcBef>
            </a:pPr>
            <a:r>
              <a:rPr lang="cy-GB" dirty="0"/>
              <a:t>Meddyliwch am sut i apelio at eich cwsmeriaid yn eich marchnad darged.</a:t>
            </a:r>
            <a:endParaRPr lang="en-GB" dirty="0"/>
          </a:p>
          <a:p>
            <a:pPr>
              <a:spcBef>
                <a:spcPts val="1200"/>
              </a:spcBef>
            </a:pPr>
            <a:r>
              <a:rPr lang="cy-GB" dirty="0">
                <a:solidFill>
                  <a:srgbClr val="E85803"/>
                </a:solidFill>
              </a:rPr>
              <a:t>Sut y byddwch chi’n gwneud i’ch cynnyrch sefyll allan o’r cystadleuwyr ar y stryd? Dylai eich cwsmeriaid weithredu fel hysbysebion ar gyfer eich bwyty.</a:t>
            </a:r>
            <a:r>
              <a:rPr lang="en-GB" dirty="0">
                <a:solidFill>
                  <a:srgbClr val="E85803"/>
                </a:solidFill>
              </a:rPr>
              <a:t> </a:t>
            </a:r>
            <a:endParaRPr lang="cy-GB" dirty="0">
              <a:solidFill>
                <a:srgbClr val="E858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60458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69BCCB-01D1-B946-8EE6-0FB462957C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y-GB" dirty="0"/>
              <a:t>Hyrwyddo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2A063C-05AB-0042-BE5E-8F60618C6A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y-GB" dirty="0"/>
              <a:t>Mae busnesau'n defnyddio hyrwyddo i ddweud wrth gwsmeriaid posibl am eu cynnyrch.</a:t>
            </a:r>
            <a:endParaRPr lang="en-GB" dirty="0"/>
          </a:p>
          <a:p>
            <a:r>
              <a:rPr lang="cy-GB" dirty="0"/>
              <a:t>Defnyddir hyrwyddo i hysbysebu buddion y cynnyrch a pham ei fod yn well na chynnyrch y cystadleuwyr.</a:t>
            </a:r>
            <a:endParaRPr lang="en-GB" dirty="0"/>
          </a:p>
          <a:p>
            <a:r>
              <a:rPr lang="cy-GB" dirty="0"/>
              <a:t>Gallwch ddefnyddio hyrwyddiad i berswadio cwsmeriaid i brynu'ch cynnyrch.</a:t>
            </a:r>
            <a:endParaRPr lang="en-GB" dirty="0"/>
          </a:p>
          <a:p>
            <a:r>
              <a:rPr lang="cy-GB" dirty="0">
                <a:solidFill>
                  <a:srgbClr val="E85803"/>
                </a:solidFill>
              </a:rPr>
              <a:t>Â allwch chi feddwl am unrhyw ffyrdd </a:t>
            </a:r>
            <a:br>
              <a:rPr lang="cy-GB" dirty="0">
                <a:solidFill>
                  <a:srgbClr val="E85803"/>
                </a:solidFill>
              </a:rPr>
            </a:br>
            <a:r>
              <a:rPr lang="cy-GB" dirty="0">
                <a:solidFill>
                  <a:srgbClr val="E85803"/>
                </a:solidFill>
              </a:rPr>
              <a:t>y mae busnesau'n gwneud hyn?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A6749D29-02F5-5F4A-9AF6-5DB8B0F54F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292080" y="3861048"/>
            <a:ext cx="3138453" cy="215310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86910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64F4AE-FB17-2D4F-AF49-DC14B668CE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y-GB" dirty="0"/>
              <a:t>Dulliau Hyrwyddo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BBF96E-D78B-B648-BA51-4A99E10F99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cy-GB" b="1" dirty="0">
                <a:solidFill>
                  <a:srgbClr val="E85803"/>
                </a:solidFill>
              </a:rPr>
              <a:t>Hysbysebu</a:t>
            </a:r>
            <a:r>
              <a:rPr lang="cy-GB" dirty="0"/>
              <a:t>: Hysbysebion teledu neu gylchgrawn, posteri, taflenni, pamffledi</a:t>
            </a:r>
            <a:endParaRPr lang="en-GB" dirty="0"/>
          </a:p>
          <a:p>
            <a:pPr lvl="1"/>
            <a:r>
              <a:rPr lang="cy-GB" b="1" dirty="0">
                <a:solidFill>
                  <a:srgbClr val="E85803"/>
                </a:solidFill>
              </a:rPr>
              <a:t>Cynigion arbennig</a:t>
            </a:r>
            <a:r>
              <a:rPr lang="cy-GB" dirty="0"/>
              <a:t>: gostyngiadau mewn prisiau, cystadlaethau, samplau am ddim</a:t>
            </a:r>
            <a:endParaRPr lang="en-GB" dirty="0"/>
          </a:p>
          <a:p>
            <a:pPr lvl="1"/>
            <a:r>
              <a:rPr lang="cy-GB" b="1" dirty="0">
                <a:solidFill>
                  <a:srgbClr val="E85803"/>
                </a:solidFill>
              </a:rPr>
              <a:t>Ardystiadau</a:t>
            </a:r>
            <a:r>
              <a:rPr lang="cy-GB" dirty="0"/>
              <a:t> gan enwogion</a:t>
            </a:r>
            <a:r>
              <a:rPr lang="en-GB" dirty="0"/>
              <a:t> </a:t>
            </a:r>
            <a:endParaRPr lang="cy-GB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B9B1FF67-2EDB-E54C-B664-7E45CAB547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06516" y="2996952"/>
            <a:ext cx="2981908" cy="298190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94979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A39136-221A-1248-AA59-ED0324681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y-GB" dirty="0"/>
              <a:t>Archwilio hysbysebu bwyd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16D5B4-8822-1746-8437-95BE7943BE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y-GB" dirty="0"/>
              <a:t>Edrychwch ar yr hysbysebion bwyd ar eich bwrdd.</a:t>
            </a:r>
            <a:endParaRPr lang="en-GB" dirty="0"/>
          </a:p>
          <a:p>
            <a:r>
              <a:rPr lang="cy-GB" dirty="0">
                <a:solidFill>
                  <a:srgbClr val="E85803"/>
                </a:solidFill>
              </a:rPr>
              <a:t>Sut maen nhw'n annog cwsmeriaid i brynu mwy </a:t>
            </a:r>
            <a:br>
              <a:rPr lang="cy-GB" dirty="0">
                <a:solidFill>
                  <a:srgbClr val="E85803"/>
                </a:solidFill>
              </a:rPr>
            </a:br>
            <a:r>
              <a:rPr lang="cy-GB" dirty="0">
                <a:solidFill>
                  <a:srgbClr val="E85803"/>
                </a:solidFill>
              </a:rPr>
              <a:t>o'u cynhyrchion?</a:t>
            </a:r>
            <a:endParaRPr lang="en-GB" dirty="0">
              <a:solidFill>
                <a:srgbClr val="E85803"/>
              </a:solidFill>
            </a:endParaRPr>
          </a:p>
          <a:p>
            <a:r>
              <a:rPr lang="cy-GB" dirty="0"/>
              <a:t>Beth sy'n gwneud i chi fod eisiau ei brynu?</a:t>
            </a:r>
            <a:r>
              <a:rPr lang="en-GB" dirty="0"/>
              <a:t> </a:t>
            </a:r>
            <a:endParaRPr lang="cy-GB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CA44338F-5DA1-0249-8315-B4BFCBD993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8184" y="2636912"/>
            <a:ext cx="2157235" cy="324223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58742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5926F5-69CF-F849-8C8D-0171F6964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y-GB" dirty="0"/>
              <a:t>Hyrwyddo'ch cynnyrch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9BBF54-0269-4947-BBA0-1BF7A79D95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400"/>
              </a:spcBef>
            </a:pPr>
            <a:r>
              <a:rPr lang="cy-GB" dirty="0"/>
              <a:t>Dyluniwch boster neu daflen i hyrwyddo'ch cynnyrch.</a:t>
            </a:r>
            <a:endParaRPr lang="en-GB" dirty="0"/>
          </a:p>
          <a:p>
            <a:pPr>
              <a:spcBef>
                <a:spcPts val="1400"/>
              </a:spcBef>
            </a:pPr>
            <a:r>
              <a:rPr lang="cy-GB" dirty="0">
                <a:solidFill>
                  <a:srgbClr val="E85803"/>
                </a:solidFill>
              </a:rPr>
              <a:t>Meddyliwch am sut i apelio at eich  marchnad darged.</a:t>
            </a:r>
          </a:p>
          <a:p>
            <a:pPr>
              <a:spcBef>
                <a:spcPts val="1400"/>
              </a:spcBef>
            </a:pPr>
            <a:r>
              <a:rPr lang="cy-GB" dirty="0"/>
              <a:t>Pa nodweddion iaith fydd eu hangen arnoch i berswadio pobl i'w phrynu?</a:t>
            </a:r>
            <a:endParaRPr lang="en-GB" dirty="0"/>
          </a:p>
          <a:p>
            <a:pPr>
              <a:spcBef>
                <a:spcPts val="1400"/>
              </a:spcBef>
            </a:pPr>
            <a:r>
              <a:rPr lang="cy-GB" dirty="0">
                <a:solidFill>
                  <a:srgbClr val="E85803"/>
                </a:solidFill>
              </a:rPr>
              <a:t>Meddyliwch am unrhyw gynigion arbennig y gallwch eu defnyddio ar eich hysbyseb. </a:t>
            </a:r>
            <a:br>
              <a:rPr lang="cy-GB" dirty="0">
                <a:solidFill>
                  <a:srgbClr val="E85803"/>
                </a:solidFill>
              </a:rPr>
            </a:br>
            <a:r>
              <a:rPr lang="cy-GB" dirty="0">
                <a:solidFill>
                  <a:srgbClr val="E85803"/>
                </a:solidFill>
              </a:rPr>
              <a:t>Er enghraifft, cynigion arbennig.</a:t>
            </a:r>
            <a:r>
              <a:rPr lang="en-GB" dirty="0">
                <a:solidFill>
                  <a:srgbClr val="E85803"/>
                </a:solidFill>
              </a:rPr>
              <a:t> </a:t>
            </a:r>
            <a:endParaRPr lang="cy-GB" dirty="0">
              <a:solidFill>
                <a:srgbClr val="E858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51582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5926F5-69CF-F849-8C8D-0171F6964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y-GB" dirty="0"/>
              <a:t>Hyrwyddo'ch cynnyrch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9BBF54-0269-4947-BBA0-1BF7A79D95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400"/>
              </a:spcBef>
            </a:pPr>
            <a:r>
              <a:rPr lang="cy-GB" dirty="0"/>
              <a:t>Ysgrifennwch a pherfformiwch hysbyseb deledu neu radio ar gyfer eich cynnyrch.</a:t>
            </a:r>
          </a:p>
          <a:p>
            <a:pPr>
              <a:spcBef>
                <a:spcPts val="1400"/>
              </a:spcBef>
            </a:pPr>
            <a:r>
              <a:rPr lang="cy-GB" dirty="0">
                <a:solidFill>
                  <a:srgbClr val="E85803"/>
                </a:solidFill>
              </a:rPr>
              <a:t>Meddyliwch am sut i apelio at eich </a:t>
            </a:r>
            <a:br>
              <a:rPr lang="cy-GB" dirty="0">
                <a:solidFill>
                  <a:srgbClr val="E85803"/>
                </a:solidFill>
              </a:rPr>
            </a:br>
            <a:r>
              <a:rPr lang="cy-GB" dirty="0">
                <a:solidFill>
                  <a:srgbClr val="E85803"/>
                </a:solidFill>
              </a:rPr>
              <a:t>cynulleidfa darged.</a:t>
            </a:r>
          </a:p>
          <a:p>
            <a:pPr>
              <a:spcBef>
                <a:spcPts val="1400"/>
              </a:spcBef>
            </a:pPr>
            <a:r>
              <a:rPr lang="cy-GB" dirty="0"/>
              <a:t>Pa nodweddion iaith fydd </a:t>
            </a:r>
            <a:br>
              <a:rPr lang="cy-GB" dirty="0"/>
            </a:br>
            <a:r>
              <a:rPr lang="cy-GB" dirty="0"/>
              <a:t>eu hangen arnoch i </a:t>
            </a:r>
            <a:br>
              <a:rPr lang="cy-GB" dirty="0"/>
            </a:br>
            <a:r>
              <a:rPr lang="cy-GB" dirty="0"/>
              <a:t>berswadio pobl i'w brynu?</a:t>
            </a:r>
            <a:r>
              <a:rPr lang="en-GB" dirty="0"/>
              <a:t> </a:t>
            </a:r>
            <a:endParaRPr lang="cy-GB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BA8F2C49-D300-6842-9B7B-8959553A5B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06516" y="2996952"/>
            <a:ext cx="2981908" cy="298190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13838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B0F21E-3143-744C-932F-1E58489834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cy-GB" dirty="0"/>
              <a:t>Daw’r rhan fwyaf o gynhyrchion bwyd parod mewn pecynnu.</a:t>
            </a:r>
            <a:endParaRPr lang="en-GB" dirty="0"/>
          </a:p>
          <a:p>
            <a:pPr lvl="1"/>
            <a:r>
              <a:rPr lang="cy-GB" dirty="0"/>
              <a:t>Gellir ailgylchu peth deunydd pacio ond mae llawer ohono na ellir ei ailgylchu.</a:t>
            </a:r>
            <a:endParaRPr lang="en-GB" dirty="0"/>
          </a:p>
          <a:p>
            <a:pPr lvl="1"/>
            <a:r>
              <a:rPr lang="cy-GB" dirty="0"/>
              <a:t>Mae llawer o’n bwyd yn </a:t>
            </a:r>
            <a:br>
              <a:rPr lang="cy-GB" dirty="0"/>
            </a:br>
            <a:r>
              <a:rPr lang="cy-GB" dirty="0"/>
              <a:t>cael ei becynnu mewn </a:t>
            </a:r>
            <a:br>
              <a:rPr lang="cy-GB" dirty="0"/>
            </a:br>
            <a:r>
              <a:rPr lang="cy-GB" b="1" dirty="0">
                <a:solidFill>
                  <a:srgbClr val="E85803"/>
                </a:solidFill>
              </a:rPr>
              <a:t>plastig na ellir ei ailgylchu</a:t>
            </a:r>
            <a:r>
              <a:rPr lang="cy-GB" dirty="0"/>
              <a:t>.</a:t>
            </a:r>
            <a:r>
              <a:rPr lang="en-GB" dirty="0"/>
              <a:t> </a:t>
            </a:r>
            <a:endParaRPr lang="cy-GB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8A610909-0F71-A24B-9B0B-A7DED527FE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12" t="20733" r="15454" b="44012"/>
          <a:stretch/>
        </p:blipFill>
        <p:spPr bwMode="auto">
          <a:xfrm>
            <a:off x="5652120" y="3284984"/>
            <a:ext cx="2640528" cy="266139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A9974109-5990-904C-A455-6EAED0E727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y-GB" dirty="0"/>
              <a:t>Pecynnu</a:t>
            </a:r>
            <a:r>
              <a:rPr lang="en-GB" dirty="0"/>
              <a:t> </a:t>
            </a:r>
            <a:endParaRPr lang="cy-GB" dirty="0"/>
          </a:p>
        </p:txBody>
      </p:sp>
    </p:spTree>
    <p:extLst>
      <p:ext uri="{BB962C8B-B14F-4D97-AF65-F5344CB8AC3E}">
        <p14:creationId xmlns:p14="http://schemas.microsoft.com/office/powerpoint/2010/main" val="14257610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F0DC88-BC63-5440-8DF5-4DEDBBB9A1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y-GB" dirty="0"/>
              <a:t>Mae gwastraff plastig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D48A04-BF39-9744-A733-5188DC1290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1580" y="1628800"/>
            <a:ext cx="7812868" cy="576064"/>
          </a:xfrm>
        </p:spPr>
        <p:txBody>
          <a:bodyPr/>
          <a:lstStyle/>
          <a:p>
            <a:r>
              <a:rPr lang="cy-GB" dirty="0"/>
              <a:t>Mae gwastraff plastig yn achosi problemau yn y môr.</a:t>
            </a:r>
            <a:r>
              <a:rPr lang="en-GB" dirty="0"/>
              <a:t> </a:t>
            </a:r>
            <a:endParaRPr lang="cy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5E0255E-A4BD-8A47-B189-34C7FC72AF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672" y="2420888"/>
            <a:ext cx="6030420" cy="33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8595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BF321D-5C78-9244-A80F-35BACFD514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y-GB" dirty="0"/>
              <a:t>….ac ar y tir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96EAB72-3F11-C54B-9F5F-58A4F86FC8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7948" y="1988840"/>
            <a:ext cx="5490356" cy="3615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290160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lnSpc>
            <a:spcPct val="90000"/>
          </a:lnSpc>
          <a:spcBef>
            <a:spcPts val="800"/>
          </a:spcBef>
          <a:defRPr sz="24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Farming STEMterprise PowerPoint template.pptx" id="{B4345F3A-90BC-054B-8BE5-CDA6DAFD23AF}" vid="{8ECE7784-2AF3-5E43-87C7-518CB516714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1427</TotalTime>
  <Words>342</Words>
  <Application>Microsoft Macintosh PowerPoint</Application>
  <PresentationFormat>On-screen Show (4:3)</PresentationFormat>
  <Paragraphs>35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1_Office Theme</vt:lpstr>
      <vt:lpstr>Cam 10: Dylunio ymgyrch hysbysebu</vt:lpstr>
      <vt:lpstr>Hyrwyddo</vt:lpstr>
      <vt:lpstr>Dulliau Hyrwyddo</vt:lpstr>
      <vt:lpstr>Archwilio hysbysebu bwyd</vt:lpstr>
      <vt:lpstr>Hyrwyddo'ch cynnyrch</vt:lpstr>
      <vt:lpstr>Hyrwyddo'ch cynnyrch</vt:lpstr>
      <vt:lpstr>Pecynnu </vt:lpstr>
      <vt:lpstr>Mae gwastraff plastig</vt:lpstr>
      <vt:lpstr>….ac ar y tir</vt:lpstr>
      <vt:lpstr>Dyluniwch eich deunydd pacio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Nick Smith</dc:creator>
  <cp:lastModifiedBy>Nick Smith</cp:lastModifiedBy>
  <cp:revision>191</cp:revision>
  <dcterms:created xsi:type="dcterms:W3CDTF">2019-10-23T13:59:40Z</dcterms:created>
  <dcterms:modified xsi:type="dcterms:W3CDTF">2019-11-14T20:22:26Z</dcterms:modified>
</cp:coreProperties>
</file>